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AB787-4502-41E5-A82E-0A58A7A7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15A888-45D9-4933-B9D4-2F5E9DD66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91B7F5-D173-497C-B781-A27A84D6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2305-6A09-42F2-AD0F-83EBE410FC4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C6320F-2228-4202-9A88-D3C0B2CA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D8CD52-B431-4B91-A478-87FAE5BA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848-55F4-4D37-8E36-8CCD9D994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52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0E321-3718-4D05-AF5B-A1B1D52F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1FE65D-0E4E-4E0B-B1D5-E793ED27C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1759BE-B449-4C51-908D-22B9F454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2305-6A09-42F2-AD0F-83EBE410FC4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E6EA7F-AFCF-462D-A810-6D3BEC18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6C61E0-42B4-429D-A306-BC3D9C2A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848-55F4-4D37-8E36-8CCD9D994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93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38F6C1D-8D17-4C3A-9858-2924F2666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4EB3AFB-D957-4F21-89ED-A9DC6CF7B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6C1B04-7BB3-43B8-9294-70D08138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2305-6A09-42F2-AD0F-83EBE410FC4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721AC2-AECF-4A61-BB92-3C0F70F2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39A630-C0AF-4AA7-8604-C1F505CE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848-55F4-4D37-8E36-8CCD9D994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80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4FEEB-2010-4CEE-A2B5-10FD3A4D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390FBC-F075-4087-B784-E89A89B8A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BF5296-554F-4D5A-B357-2FBBB27E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2305-6A09-42F2-AD0F-83EBE410FC4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A2CE04-0B8F-4ECD-A694-D00BC9F8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5E9497-FC80-465B-BC8E-F46EB67F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848-55F4-4D37-8E36-8CCD9D994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9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ABFA4-0D61-4577-B0D7-A0274185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31FB20-097A-49D5-8DD6-69D47EE3C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9FA978-5B93-4F99-AB1F-B1D0BA31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2305-6A09-42F2-AD0F-83EBE410FC4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2E9375-1047-4AF4-9784-D27A823AD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309474-9E91-4266-8FE1-191C7F3C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848-55F4-4D37-8E36-8CCD9D994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07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F3ED3-B89A-4971-AC6D-DAA256FE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C78A5-6E6F-4944-8368-A615F727D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700FE5-8E09-44F1-BF1F-14EA47D5C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236AC8-8304-43EF-9B98-12E1885D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2305-6A09-42F2-AD0F-83EBE410FC4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106482-88E9-4D98-A1A0-546F7505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8C99E1-BDB0-4DBD-8417-CF6E235F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848-55F4-4D37-8E36-8CCD9D994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00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11C25-ED4B-406E-9457-4DC9B011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F8F637-6CC5-4720-BBDC-0F346EFCA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D7D8A3-A23B-4E57-9107-9133F2CAE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1EDCCB-A766-4A66-A486-B0977CE4D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121691-6FE0-4588-AB89-A8587ED7A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B75956-3530-4F09-8274-6315A669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2305-6A09-42F2-AD0F-83EBE410FC4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8CF0A8-2EDC-4E98-9F44-5A6E1DE4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A0C60E-0C9C-473F-8931-22E65CF8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848-55F4-4D37-8E36-8CCD9D994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64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B776D-D022-4D98-B909-AB2BAB1E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3A49270-0178-44BC-BBF8-0CE3BD96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2305-6A09-42F2-AD0F-83EBE410FC4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370F58-760C-4358-B3F3-609BB087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F55662-B8B1-46FA-9099-91BCE12C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848-55F4-4D37-8E36-8CCD9D994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65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4619B3-6761-4719-BE91-23DB52CF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2305-6A09-42F2-AD0F-83EBE410FC4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46735E-FF0E-4407-8777-1C1A307A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BBDCDD-540E-4449-A7A9-B8542CF3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848-55F4-4D37-8E36-8CCD9D994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64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84776-D5CE-4178-B93B-1B579F7E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048900-816A-4295-B86F-3100B92BA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59B231-014F-4905-B21C-0AB111FA2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126EDE-C963-43A9-A580-8668EAD7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2305-6A09-42F2-AD0F-83EBE410FC4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AB35EB-8619-4CE6-84F5-F823E6A0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909A53-4384-40D0-B7EE-BBF32694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848-55F4-4D37-8E36-8CCD9D994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24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1150B-52A7-407F-B7A8-8B5A4CBA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304A083-DB1D-40B3-958E-8EB715B95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6265CB-7A16-4D2A-93A7-56E919FC9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F9016E-B84C-494B-AA45-3C5FE093C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2305-6A09-42F2-AD0F-83EBE410FC4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B73860-E121-443A-A9F6-0189DA4D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13DDF4-5D8D-48A6-B840-7DFD6A6D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848-55F4-4D37-8E36-8CCD9D994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31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47E8D57-D1F4-4EF0-ADFA-38DD2043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0B1BD9-EC40-48DE-B19D-6AADB868A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AD4344-F68E-48B6-BF9C-7A554C5EB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C2305-6A09-42F2-AD0F-83EBE410FC4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160A70-8410-4A62-9020-7672174F6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248D16-7916-4517-8379-0066CA2A7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E5848-55F4-4D37-8E36-8CCD9D994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24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CFE1C-0701-4286-822E-0913609690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School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Czech Republic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C78C5B-AB02-4A83-BCD3-C3F190401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53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3ECC0-FD9B-49ED-BC88-7ECC0FD7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1A29A6-7090-487F-8554-140D8EFAC2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Professional</a:t>
            </a:r>
            <a:r>
              <a:rPr lang="cs-CZ" sz="4000" dirty="0"/>
              <a:t> </a:t>
            </a:r>
            <a:r>
              <a:rPr lang="cs-CZ" sz="4000" dirty="0" err="1"/>
              <a:t>schools</a:t>
            </a:r>
            <a:endParaRPr lang="cs-CZ" sz="4000" dirty="0"/>
          </a:p>
          <a:p>
            <a:pPr marL="0" indent="0">
              <a:buNone/>
            </a:pPr>
            <a:r>
              <a:rPr lang="en-US" sz="4000" dirty="0"/>
              <a:t>3 years</a:t>
            </a:r>
            <a:r>
              <a:rPr lang="cs-CZ" sz="4000" dirty="0"/>
              <a:t> </a:t>
            </a:r>
            <a:r>
              <a:rPr lang="en-US" sz="4000" dirty="0"/>
              <a:t>, final exam, </a:t>
            </a:r>
            <a:r>
              <a:rPr lang="cs-CZ" sz="4000" dirty="0" err="1"/>
              <a:t>receive</a:t>
            </a:r>
            <a:r>
              <a:rPr lang="cs-CZ" sz="4000" dirty="0"/>
              <a:t> </a:t>
            </a:r>
            <a:r>
              <a:rPr lang="en-US" sz="4000" dirty="0"/>
              <a:t>apprenticeship certificate</a:t>
            </a:r>
            <a:endParaRPr lang="cs-CZ" sz="4000" dirty="0"/>
          </a:p>
          <a:p>
            <a:pPr marL="0" indent="0">
              <a:buNone/>
            </a:pPr>
            <a:r>
              <a:rPr lang="en-US" sz="4000" dirty="0"/>
              <a:t>Professional</a:t>
            </a:r>
            <a:r>
              <a:rPr lang="cs-CZ" sz="4000" dirty="0"/>
              <a:t> </a:t>
            </a:r>
            <a:r>
              <a:rPr lang="cs-CZ" sz="4000" dirty="0" err="1"/>
              <a:t>schools</a:t>
            </a:r>
            <a:endParaRPr lang="cs-CZ" sz="4000" dirty="0"/>
          </a:p>
          <a:p>
            <a:pPr marL="0" indent="0">
              <a:buNone/>
            </a:pPr>
            <a:r>
              <a:rPr lang="cs-CZ" sz="4000" dirty="0"/>
              <a:t>2 </a:t>
            </a:r>
            <a:r>
              <a:rPr lang="cs-CZ" sz="4000" dirty="0" err="1"/>
              <a:t>years</a:t>
            </a:r>
            <a:r>
              <a:rPr lang="cs-CZ" sz="4000" dirty="0"/>
              <a:t>, </a:t>
            </a:r>
            <a:r>
              <a:rPr lang="en-US" sz="4000" dirty="0"/>
              <a:t>final exam </a:t>
            </a:r>
            <a:endParaRPr lang="cs-CZ" sz="4000" dirty="0"/>
          </a:p>
          <a:p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597F64C9-B5EE-439D-A1CF-6E8FE91B33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" y="2483695"/>
            <a:ext cx="5181600" cy="28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9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4675C-B1D1-47C7-B998-5EFDC69F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Higher</a:t>
            </a:r>
            <a:r>
              <a:rPr lang="cs-CZ" b="1" dirty="0"/>
              <a:t> </a:t>
            </a:r>
            <a:r>
              <a:rPr lang="cs-CZ" b="1" dirty="0" err="1"/>
              <a:t>vocational</a:t>
            </a:r>
            <a:r>
              <a:rPr lang="cs-CZ" b="1" dirty="0"/>
              <a:t> </a:t>
            </a:r>
            <a:r>
              <a:rPr lang="cs-CZ" b="1" dirty="0" err="1"/>
              <a:t>schools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A60F7F-44F7-45CA-A317-EB5F7540A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They provide higher education.</a:t>
            </a:r>
            <a:endParaRPr lang="cs-CZ" sz="4000" dirty="0"/>
          </a:p>
          <a:p>
            <a:pPr marL="0" indent="0">
              <a:buNone/>
            </a:pPr>
            <a:r>
              <a:rPr lang="en-US" sz="4000" dirty="0"/>
              <a:t>They follow up on studies at secondary schools, they prepare for the performance of professional activities. 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D579E1-65E4-4D85-86F5-31797B80C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9" y="3924300"/>
            <a:ext cx="3114675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0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EEBA7-F05B-4B18-8095-6F115297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08B5F-3962-4631-926A-2BFE0A0C2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9675"/>
            <a:ext cx="5181600" cy="5283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en-US" sz="3600" dirty="0"/>
              <a:t>They end with graduation (theoretical exam + elaboration and defense of the graduate thesis). </a:t>
            </a:r>
            <a:r>
              <a:rPr lang="cs-CZ" sz="3600" dirty="0" err="1"/>
              <a:t>After</a:t>
            </a:r>
            <a:r>
              <a:rPr lang="cs-CZ" sz="3600" dirty="0"/>
              <a:t> 2-3 </a:t>
            </a:r>
            <a:r>
              <a:rPr lang="cs-CZ" sz="3600" dirty="0" err="1"/>
              <a:t>years</a:t>
            </a:r>
            <a:r>
              <a:rPr lang="cs-CZ" sz="3600" dirty="0"/>
              <a:t> u</a:t>
            </a:r>
            <a:r>
              <a:rPr lang="en-US" sz="3600" dirty="0" err="1"/>
              <a:t>pon</a:t>
            </a:r>
            <a:r>
              <a:rPr lang="en-US" sz="3600" dirty="0"/>
              <a:t> completion, the title Dis (diploma specialist) is obtained</a:t>
            </a:r>
            <a:r>
              <a:rPr lang="cs-CZ" sz="3600" dirty="0"/>
              <a:t> </a:t>
            </a:r>
            <a:r>
              <a:rPr lang="cs-CZ" sz="3600" dirty="0" err="1"/>
              <a:t>along</a:t>
            </a:r>
            <a:r>
              <a:rPr lang="cs-CZ" sz="3600" dirty="0"/>
              <a:t> </a:t>
            </a:r>
            <a:r>
              <a:rPr lang="cs-CZ" sz="3600" dirty="0" err="1"/>
              <a:t>with</a:t>
            </a:r>
            <a:r>
              <a:rPr lang="cs-CZ" sz="3600" dirty="0"/>
              <a:t> a </a:t>
            </a:r>
            <a:r>
              <a:rPr lang="cs-CZ" sz="3600" dirty="0" err="1"/>
              <a:t>diploma</a:t>
            </a:r>
            <a:r>
              <a:rPr lang="cs-CZ" sz="3600" dirty="0"/>
              <a:t>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BA7045-EE46-4D5B-8E17-E4F1A3D180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6650" y="2390775"/>
            <a:ext cx="3867150" cy="25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4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9B230-3AA9-46B1-805B-0DFCB940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Universities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A0CB2-6EF9-4633-A25A-C3D70CDF0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They are the highest link in the educational syst</a:t>
            </a:r>
            <a:r>
              <a:rPr lang="cs-CZ" sz="4000" dirty="0"/>
              <a:t>e</a:t>
            </a:r>
            <a:r>
              <a:rPr lang="en-US" sz="4000" dirty="0"/>
              <a:t>m</a:t>
            </a:r>
            <a:r>
              <a:rPr lang="cs-CZ" sz="4000" dirty="0"/>
              <a:t>.</a:t>
            </a:r>
          </a:p>
          <a:p>
            <a:pPr marL="0" indent="0">
              <a:buNone/>
            </a:pPr>
            <a:r>
              <a:rPr lang="en-US" sz="4000" dirty="0"/>
              <a:t>Applicants must have</a:t>
            </a:r>
            <a:endParaRPr lang="cs-CZ" sz="4000" dirty="0"/>
          </a:p>
          <a:p>
            <a:pPr marL="0" indent="0">
              <a:buNone/>
            </a:pPr>
            <a:r>
              <a:rPr lang="en-US" sz="4000" dirty="0"/>
              <a:t>a school-leaving</a:t>
            </a:r>
            <a:endParaRPr lang="cs-CZ" sz="4000" dirty="0"/>
          </a:p>
          <a:p>
            <a:pPr marL="0" indent="0">
              <a:buNone/>
            </a:pPr>
            <a:r>
              <a:rPr lang="en-US" sz="4000" dirty="0"/>
              <a:t>examination.</a:t>
            </a:r>
            <a:endParaRPr lang="cs-CZ" sz="4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0A416E-40F7-49D7-858D-6EBDA83C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023" y="2551112"/>
            <a:ext cx="5905501" cy="36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8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D8C49-1B98-4A89-9B73-BC95E5D5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E222E0-64F5-4241-8530-10BA5EB379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 err="1"/>
              <a:t>Bachelor</a:t>
            </a:r>
            <a:r>
              <a:rPr lang="cs-CZ" sz="4000" dirty="0"/>
              <a:t> study program</a:t>
            </a:r>
          </a:p>
          <a:p>
            <a:pPr marL="0" indent="0">
              <a:buNone/>
            </a:pPr>
            <a:r>
              <a:rPr lang="cs-CZ" sz="4000" dirty="0"/>
              <a:t>3 </a:t>
            </a:r>
            <a:r>
              <a:rPr lang="cs-CZ" sz="4000" dirty="0" err="1"/>
              <a:t>years</a:t>
            </a:r>
            <a:endParaRPr lang="cs-CZ" sz="4000" dirty="0"/>
          </a:p>
          <a:p>
            <a:pPr marL="0" indent="0">
              <a:buNone/>
            </a:pPr>
            <a:r>
              <a:rPr lang="en-US" sz="4000" dirty="0"/>
              <a:t>After graduation, the graduate is entitled to the degree of Bachelor </a:t>
            </a:r>
            <a:r>
              <a:rPr lang="en-US" sz="4000" dirty="0" err="1"/>
              <a:t>Bc</a:t>
            </a:r>
            <a:r>
              <a:rPr lang="en-US" sz="4000" dirty="0"/>
              <a:t>., </a:t>
            </a:r>
            <a:r>
              <a:rPr lang="en-US" sz="4000" dirty="0" err="1"/>
              <a:t>BcA</a:t>
            </a:r>
            <a:r>
              <a:rPr lang="en-US" sz="4000" dirty="0"/>
              <a:t> - Bachelor of Arts</a:t>
            </a:r>
            <a:endParaRPr lang="cs-CZ" sz="4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42020AA-01C0-4E7C-95D8-3D7A600772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2686" y="1825625"/>
            <a:ext cx="42806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1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14870-B2B4-4BF7-B55A-7941EB2B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4B7CC-11C0-467B-BAA3-B6BFBD729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master's study program follows on from the bachelor‘s</a:t>
            </a:r>
            <a:r>
              <a:rPr lang="cs-CZ" sz="4000" dirty="0"/>
              <a:t> 2 </a:t>
            </a:r>
            <a:r>
              <a:rPr lang="cs-CZ" sz="4000" dirty="0" err="1"/>
              <a:t>years</a:t>
            </a:r>
            <a:r>
              <a:rPr lang="cs-CZ" sz="4000" dirty="0"/>
              <a:t>. </a:t>
            </a:r>
          </a:p>
          <a:p>
            <a:pPr marL="0" indent="0">
              <a:buNone/>
            </a:pPr>
            <a:r>
              <a:rPr lang="en-US" sz="4000" dirty="0"/>
              <a:t>The study ends with a state final examination, </a:t>
            </a:r>
            <a:endParaRPr lang="cs-CZ" sz="4000" dirty="0"/>
          </a:p>
          <a:p>
            <a:pPr marL="0" indent="0">
              <a:buNone/>
            </a:pPr>
            <a:r>
              <a:rPr lang="en-US" sz="4000" dirty="0"/>
              <a:t>which includes the defense of a diploma thesis.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3500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DBC40-6C11-4E00-848D-9D95CDED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BC574-7558-4276-9150-7A649A9B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485"/>
            <a:ext cx="10515600" cy="497847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The doctoral study program follows on from the master's degree program, study period - 3 to 4 years. The study ends with a state doctoral examination, which includes the defense of a dissertation</a:t>
            </a:r>
            <a:r>
              <a:rPr lang="cs-CZ" sz="3600" dirty="0"/>
              <a:t>, </a:t>
            </a:r>
            <a:r>
              <a:rPr lang="cs-CZ" sz="3600" dirty="0" err="1"/>
              <a:t>title</a:t>
            </a:r>
            <a:r>
              <a:rPr lang="cs-CZ" sz="3600" dirty="0"/>
              <a:t> PhD.</a:t>
            </a:r>
            <a:r>
              <a:rPr lang="en-US" sz="3600" dirty="0"/>
              <a:t> </a:t>
            </a:r>
            <a:endParaRPr lang="cs-CZ" sz="36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9CC53D-8694-44AF-B759-FA2D6D4C2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941" y="3406775"/>
            <a:ext cx="9144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5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5C88F-DCBB-45C3-BD91-94940B09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Forms of education in the Czech Republic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6D950-6C5D-4FAA-B99A-E10B2774B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endParaRPr lang="cs-CZ" sz="4400" dirty="0"/>
          </a:p>
          <a:p>
            <a:pPr marL="0" indent="0">
              <a:buNone/>
            </a:pPr>
            <a:r>
              <a:rPr lang="cs-CZ" sz="4400" dirty="0" err="1"/>
              <a:t>Kindergarten</a:t>
            </a:r>
            <a:endParaRPr lang="cs-CZ" sz="4400" dirty="0"/>
          </a:p>
          <a:p>
            <a:pPr marL="0" indent="0">
              <a:buNone/>
            </a:pPr>
            <a:r>
              <a:rPr lang="cs-CZ" sz="4400" dirty="0" err="1"/>
              <a:t>Primary</a:t>
            </a:r>
            <a:r>
              <a:rPr lang="cs-CZ" sz="4400" dirty="0"/>
              <a:t> </a:t>
            </a:r>
            <a:r>
              <a:rPr lang="cs-CZ" sz="4400" dirty="0" err="1"/>
              <a:t>education</a:t>
            </a:r>
            <a:endParaRPr lang="cs-CZ" sz="4400" dirty="0"/>
          </a:p>
          <a:p>
            <a:pPr marL="0" indent="0">
              <a:buNone/>
            </a:pPr>
            <a:r>
              <a:rPr lang="cs-CZ" sz="4400" dirty="0" err="1"/>
              <a:t>Higher</a:t>
            </a:r>
            <a:r>
              <a:rPr lang="en-US" sz="4400" dirty="0"/>
              <a:t> education</a:t>
            </a:r>
            <a:endParaRPr lang="cs-CZ" sz="4400" dirty="0"/>
          </a:p>
          <a:p>
            <a:pPr marL="0" indent="0">
              <a:buNone/>
            </a:pPr>
            <a:r>
              <a:rPr lang="cs-CZ" sz="4400" dirty="0" err="1"/>
              <a:t>Profesional</a:t>
            </a:r>
            <a:r>
              <a:rPr lang="cs-CZ" sz="4400" dirty="0"/>
              <a:t> </a:t>
            </a:r>
            <a:r>
              <a:rPr lang="cs-CZ" sz="4400" dirty="0" err="1"/>
              <a:t>schools</a:t>
            </a:r>
            <a:endParaRPr lang="cs-CZ" sz="4400" dirty="0"/>
          </a:p>
          <a:p>
            <a:pPr marL="0" indent="0">
              <a:buNone/>
            </a:pPr>
            <a:r>
              <a:rPr lang="cs-CZ" sz="4400" dirty="0"/>
              <a:t>H</a:t>
            </a:r>
            <a:r>
              <a:rPr lang="en-US" sz="4400" dirty="0" err="1"/>
              <a:t>igher</a:t>
            </a:r>
            <a:r>
              <a:rPr lang="en-US" sz="4400" dirty="0"/>
              <a:t> vocational education </a:t>
            </a:r>
            <a:endParaRPr lang="cs-CZ" sz="4400" dirty="0"/>
          </a:p>
          <a:p>
            <a:pPr marL="0" indent="0">
              <a:buNone/>
            </a:pPr>
            <a:r>
              <a:rPr lang="cs-CZ" sz="4400" dirty="0" err="1"/>
              <a:t>College</a:t>
            </a:r>
            <a:r>
              <a:rPr lang="cs-CZ" sz="4400" dirty="0"/>
              <a:t>, </a:t>
            </a:r>
            <a:r>
              <a:rPr lang="cs-CZ" sz="4400" dirty="0" err="1"/>
              <a:t>Universities</a:t>
            </a:r>
            <a:endParaRPr lang="cs-CZ" sz="4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D22977-EC2B-4EF6-9DFF-5396F618D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568" y="2136775"/>
            <a:ext cx="3027240" cy="37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9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088DF-4279-415D-98F1-A6718CE4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Kindergarten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C7FB24-37DD-43D9-B624-4854F6A09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S</a:t>
            </a:r>
            <a:r>
              <a:rPr lang="en-US" sz="4000" dirty="0" err="1"/>
              <a:t>chool</a:t>
            </a:r>
            <a:r>
              <a:rPr lang="en-US" sz="4000" dirty="0"/>
              <a:t> education of children begins in kindergarten</a:t>
            </a:r>
            <a:r>
              <a:rPr lang="cs-CZ" sz="4000" dirty="0"/>
              <a:t>.</a:t>
            </a:r>
          </a:p>
          <a:p>
            <a:pPr marL="0" indent="0">
              <a:buNone/>
            </a:pPr>
            <a:r>
              <a:rPr lang="cs-CZ" sz="4000" dirty="0"/>
              <a:t>C</a:t>
            </a:r>
            <a:r>
              <a:rPr lang="en-US" sz="4000" dirty="0" err="1"/>
              <a:t>hildren</a:t>
            </a:r>
            <a:r>
              <a:rPr lang="en-US" sz="4000" dirty="0"/>
              <a:t> attend kindergarten from three to six years</a:t>
            </a:r>
            <a:r>
              <a:rPr lang="cs-CZ" sz="400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5DF3186-B4C5-4562-919D-E3D3E0889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736" y="3883796"/>
            <a:ext cx="4619625" cy="2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2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D2D0D-C977-42D9-B9AD-5C4F9784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723A2-4463-44D4-8C5E-2E0064ED48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last year </a:t>
            </a:r>
            <a:r>
              <a:rPr lang="cs-CZ" sz="4000" dirty="0"/>
              <a:t>in </a:t>
            </a:r>
            <a:r>
              <a:rPr lang="cs-CZ" sz="4000" dirty="0" err="1"/>
              <a:t>the</a:t>
            </a:r>
            <a:r>
              <a:rPr lang="cs-CZ" sz="4000" dirty="0"/>
              <a:t> </a:t>
            </a:r>
            <a:r>
              <a:rPr lang="cs-CZ" sz="4000" dirty="0" err="1"/>
              <a:t>kindergarten</a:t>
            </a:r>
            <a:r>
              <a:rPr lang="cs-CZ" sz="4000" dirty="0"/>
              <a:t> </a:t>
            </a:r>
            <a:r>
              <a:rPr lang="en-US" sz="4000" dirty="0"/>
              <a:t>is </a:t>
            </a:r>
            <a:r>
              <a:rPr lang="cs-CZ" sz="4000" dirty="0" err="1"/>
              <a:t>obligato</a:t>
            </a:r>
            <a:r>
              <a:rPr lang="en-US" sz="4000" dirty="0" err="1"/>
              <a:t>ry</a:t>
            </a:r>
            <a:r>
              <a:rPr lang="en-US" sz="4000" dirty="0"/>
              <a:t> for all children, it is focused on preparation for school</a:t>
            </a:r>
            <a:r>
              <a:rPr lang="cs-CZ" sz="4000" dirty="0"/>
              <a:t>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9010D62-4FA2-483E-9654-478BC7D80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24732" y="323453"/>
            <a:ext cx="2314575" cy="273446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9CB7450-383C-4557-BC3D-21CB8EA5E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36" y="3463197"/>
            <a:ext cx="5635564" cy="30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5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D7542-675B-4FE5-AC3A-EAF554B2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Primary</a:t>
            </a:r>
            <a:r>
              <a:rPr lang="cs-CZ" b="1" dirty="0"/>
              <a:t> </a:t>
            </a:r>
            <a:r>
              <a:rPr lang="cs-CZ" b="1" dirty="0" err="1"/>
              <a:t>education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32DA8-D0ED-45F3-8806-C16846A8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W</a:t>
            </a:r>
            <a:r>
              <a:rPr lang="en-US" sz="4000" dirty="0"/>
              <a:t>hen </a:t>
            </a:r>
            <a:r>
              <a:rPr lang="cs-CZ" sz="4000" dirty="0" err="1"/>
              <a:t>children</a:t>
            </a:r>
            <a:r>
              <a:rPr lang="en-US" sz="4000" dirty="0"/>
              <a:t> reach the age of six,</a:t>
            </a:r>
            <a:r>
              <a:rPr lang="cs-CZ" sz="4000" dirty="0"/>
              <a:t> </a:t>
            </a:r>
            <a:r>
              <a:rPr lang="cs-CZ" sz="4000" dirty="0" err="1"/>
              <a:t>they</a:t>
            </a:r>
            <a:r>
              <a:rPr lang="en-US" sz="4000" dirty="0"/>
              <a:t> attend primary school</a:t>
            </a:r>
            <a:r>
              <a:rPr lang="cs-CZ" sz="4000" dirty="0"/>
              <a:t>.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en-US" sz="4000" dirty="0"/>
              <a:t>The school year begins on September 1 and ends on August 31 of the following year.</a:t>
            </a:r>
            <a:endParaRPr lang="cs-CZ" sz="4000" dirty="0"/>
          </a:p>
          <a:p>
            <a:pPr marL="0" indent="0">
              <a:buNone/>
            </a:pPr>
            <a:r>
              <a:rPr lang="en-US" sz="4000" dirty="0"/>
              <a:t>It is divided into two semesters and a holiday.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34472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16756-4E7B-4F64-BAF6-DD304BE5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80C23F-BAD3-4FB1-991D-FABCE9643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Elementary schools have 2 levels </a:t>
            </a: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dirty="0"/>
              <a:t>                                                         </a:t>
            </a:r>
            <a:r>
              <a:rPr lang="en-US" sz="4000" dirty="0"/>
              <a:t>1st - 5th grade </a:t>
            </a:r>
            <a:endParaRPr lang="cs-CZ" sz="4000" dirty="0"/>
          </a:p>
          <a:p>
            <a:pPr marL="0" indent="0">
              <a:buNone/>
            </a:pPr>
            <a:r>
              <a:rPr lang="cs-CZ" sz="4000" dirty="0"/>
              <a:t>                                     </a:t>
            </a:r>
            <a:r>
              <a:rPr lang="en-US" sz="4000" dirty="0"/>
              <a:t>6th - 9th grade</a:t>
            </a:r>
            <a:endParaRPr lang="cs-CZ" sz="4000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A8D853FB-1584-4E60-ACB8-C5078EBF5352}"/>
              </a:ext>
            </a:extLst>
          </p:cNvPr>
          <p:cNvCxnSpPr/>
          <p:nvPr/>
        </p:nvCxnSpPr>
        <p:spPr>
          <a:xfrm>
            <a:off x="6782540" y="2361460"/>
            <a:ext cx="745724" cy="86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E98004A-1EBE-49A8-A601-682C98F4E708}"/>
              </a:ext>
            </a:extLst>
          </p:cNvPr>
          <p:cNvCxnSpPr/>
          <p:nvPr/>
        </p:nvCxnSpPr>
        <p:spPr>
          <a:xfrm flipH="1">
            <a:off x="5575177" y="2379216"/>
            <a:ext cx="1189607" cy="1571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68BEDC57-1BFF-442A-9B85-28DCC963D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10" y="4305670"/>
            <a:ext cx="4492008" cy="21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7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6D4E0-87F7-41E4-B1AD-1EC30FE6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C1938-3BE9-4269-A75B-B1C5959D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Primary schools also include</a:t>
            </a:r>
            <a:endParaRPr lang="cs-CZ" sz="4400" dirty="0"/>
          </a:p>
          <a:p>
            <a:pPr marL="0" indent="0">
              <a:buNone/>
            </a:pPr>
            <a:r>
              <a:rPr lang="en-US" sz="4400" dirty="0"/>
              <a:t>Basic Art Schools (education</a:t>
            </a:r>
            <a:endParaRPr lang="cs-CZ" sz="4400" dirty="0"/>
          </a:p>
          <a:p>
            <a:pPr marL="0" indent="0">
              <a:buNone/>
            </a:pPr>
            <a:r>
              <a:rPr lang="en-US" sz="4400" dirty="0"/>
              <a:t>in a certain field</a:t>
            </a:r>
            <a:r>
              <a:rPr lang="cs-CZ" sz="4400" dirty="0"/>
              <a:t>s</a:t>
            </a:r>
            <a:r>
              <a:rPr lang="en-US" sz="4400" dirty="0"/>
              <a:t> - music, </a:t>
            </a:r>
            <a:endParaRPr lang="cs-CZ" sz="4400" dirty="0"/>
          </a:p>
          <a:p>
            <a:pPr marL="0" indent="0">
              <a:buNone/>
            </a:pPr>
            <a:r>
              <a:rPr lang="en-US" sz="4400" dirty="0"/>
              <a:t>drama, etc.)</a:t>
            </a:r>
            <a:r>
              <a:rPr lang="cs-CZ" sz="4400" dirty="0"/>
              <a:t> </a:t>
            </a:r>
            <a:r>
              <a:rPr lang="en-US" sz="4400" dirty="0"/>
              <a:t>an</a:t>
            </a:r>
            <a:r>
              <a:rPr lang="cs-CZ" sz="4400" dirty="0"/>
              <a:t>d</a:t>
            </a:r>
          </a:p>
          <a:p>
            <a:pPr marL="0" indent="0">
              <a:buNone/>
            </a:pPr>
            <a:r>
              <a:rPr lang="en-US" sz="4400" dirty="0"/>
              <a:t>Basic Special Schools (for pupils who need a slower progression).</a:t>
            </a:r>
            <a:endParaRPr lang="cs-CZ" sz="4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612523-2573-4960-94C4-DBC63F86D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477" y="1390650"/>
            <a:ext cx="348462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7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8DA9F-24C2-4423-A9C9-7C551871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Education</a:t>
            </a:r>
            <a:r>
              <a:rPr lang="cs-CZ" b="1" dirty="0"/>
              <a:t> </a:t>
            </a:r>
            <a:r>
              <a:rPr lang="cs-CZ" b="1" dirty="0" err="1"/>
              <a:t>after</a:t>
            </a:r>
            <a:r>
              <a:rPr lang="cs-CZ" b="1" dirty="0"/>
              <a:t> </a:t>
            </a:r>
            <a:r>
              <a:rPr lang="cs-CZ" b="1" dirty="0" err="1"/>
              <a:t>primary</a:t>
            </a:r>
            <a:r>
              <a:rPr lang="cs-CZ" b="1" dirty="0"/>
              <a:t> </a:t>
            </a:r>
            <a:r>
              <a:rPr lang="cs-CZ" b="1" dirty="0" err="1"/>
              <a:t>school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C27C20-55A2-4EDD-99FD-3595B1AA4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 err="1"/>
              <a:t>Higher</a:t>
            </a:r>
            <a:r>
              <a:rPr lang="cs-CZ" sz="4000" dirty="0"/>
              <a:t> </a:t>
            </a:r>
            <a:r>
              <a:rPr lang="cs-CZ" sz="4000" dirty="0" err="1"/>
              <a:t>education</a:t>
            </a:r>
            <a:r>
              <a:rPr lang="cs-CZ" sz="4000" dirty="0"/>
              <a:t> </a:t>
            </a:r>
          </a:p>
          <a:p>
            <a:pPr marL="0" indent="0">
              <a:buNone/>
            </a:pPr>
            <a:r>
              <a:rPr lang="en-US" sz="4000" dirty="0" err="1"/>
              <a:t>provid</a:t>
            </a:r>
            <a:r>
              <a:rPr lang="cs-CZ" sz="4000" dirty="0"/>
              <a:t>es</a:t>
            </a:r>
            <a:r>
              <a:rPr lang="en-US" sz="4000" dirty="0"/>
              <a:t> a complete general secondary education, graduation, graduation certificate</a:t>
            </a:r>
            <a:r>
              <a:rPr lang="cs-CZ" sz="4000" dirty="0"/>
              <a:t>.</a:t>
            </a:r>
          </a:p>
          <a:p>
            <a:pPr marL="0" indent="0">
              <a:buNone/>
            </a:pPr>
            <a:r>
              <a:rPr lang="en-US" sz="4000" dirty="0"/>
              <a:t>Vocational</a:t>
            </a:r>
            <a:r>
              <a:rPr lang="cs-CZ" sz="4000" dirty="0"/>
              <a:t> </a:t>
            </a:r>
            <a:r>
              <a:rPr lang="cs-CZ" sz="4000" dirty="0" err="1"/>
              <a:t>education</a:t>
            </a:r>
            <a:r>
              <a:rPr lang="en-US" sz="4000" dirty="0"/>
              <a:t>, </a:t>
            </a:r>
            <a:r>
              <a:rPr lang="en-US" sz="4000" dirty="0" err="1"/>
              <a:t>provid</a:t>
            </a:r>
            <a:r>
              <a:rPr lang="cs-CZ" sz="4000" dirty="0"/>
              <a:t>es</a:t>
            </a:r>
            <a:r>
              <a:rPr lang="en-US" sz="4000" dirty="0"/>
              <a:t> a complete vocational secondary education - economic, artistic, medical, social, industrial schools, graduation</a:t>
            </a:r>
            <a:r>
              <a:rPr lang="cs-CZ" sz="4000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40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55A38-98F6-4717-A029-91FBF74B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15E62-AA42-4846-A3F7-2B0ECD87C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High school</a:t>
            </a:r>
            <a:r>
              <a:rPr lang="cs-CZ" sz="4000" dirty="0"/>
              <a:t>s</a:t>
            </a:r>
            <a:r>
              <a:rPr lang="en-US" sz="4000" dirty="0"/>
              <a:t> </a:t>
            </a:r>
            <a:r>
              <a:rPr lang="cs-CZ" sz="4000" dirty="0"/>
              <a:t>and </a:t>
            </a:r>
            <a:r>
              <a:rPr lang="cs-CZ" sz="4000" dirty="0" err="1"/>
              <a:t>vocational</a:t>
            </a:r>
            <a:r>
              <a:rPr lang="cs-CZ" sz="4000" dirty="0"/>
              <a:t> </a:t>
            </a:r>
            <a:r>
              <a:rPr lang="cs-CZ" sz="4000" dirty="0" err="1"/>
              <a:t>schools</a:t>
            </a:r>
            <a:r>
              <a:rPr lang="cs-CZ" sz="4000" dirty="0"/>
              <a:t> </a:t>
            </a:r>
          </a:p>
          <a:p>
            <a:pPr marL="0" indent="0">
              <a:buNone/>
            </a:pPr>
            <a:r>
              <a:rPr lang="en-US" sz="4000" dirty="0"/>
              <a:t>last 4 years</a:t>
            </a:r>
            <a:r>
              <a:rPr lang="cs-CZ" sz="4000" dirty="0"/>
              <a:t>.</a:t>
            </a:r>
          </a:p>
          <a:p>
            <a:pPr marL="0" indent="0">
              <a:buNone/>
            </a:pPr>
            <a:r>
              <a:rPr lang="cs-CZ" sz="4000" dirty="0"/>
              <a:t>They </a:t>
            </a:r>
            <a:r>
              <a:rPr lang="en-US" sz="4000" dirty="0"/>
              <a:t>end</a:t>
            </a:r>
            <a:r>
              <a:rPr lang="cs-CZ" sz="4000" dirty="0"/>
              <a:t> </a:t>
            </a:r>
            <a:r>
              <a:rPr lang="en-US" sz="4000" dirty="0"/>
              <a:t>with a school-leaving</a:t>
            </a:r>
            <a:endParaRPr lang="cs-CZ" sz="4000" dirty="0"/>
          </a:p>
          <a:p>
            <a:pPr marL="0" indent="0">
              <a:buNone/>
            </a:pPr>
            <a:r>
              <a:rPr lang="en-US" sz="4000" dirty="0"/>
              <a:t>examination, the student receives a school-leaving certificate.</a:t>
            </a:r>
            <a:endParaRPr lang="cs-CZ" sz="4000" dirty="0"/>
          </a:p>
          <a:p>
            <a:pPr marL="0" indent="0">
              <a:buNone/>
            </a:pPr>
            <a:r>
              <a:rPr lang="en-US" sz="4000" dirty="0"/>
              <a:t>It can be studied full-time or distance learning</a:t>
            </a:r>
            <a:r>
              <a:rPr lang="cs-CZ" sz="4000" dirty="0"/>
              <a:t> </a:t>
            </a:r>
            <a:r>
              <a:rPr lang="cs-CZ" sz="4000" dirty="0" err="1"/>
              <a:t>can</a:t>
            </a:r>
            <a:r>
              <a:rPr lang="cs-CZ" sz="4000" dirty="0"/>
              <a:t> </a:t>
            </a:r>
            <a:r>
              <a:rPr lang="cs-CZ" sz="4000" dirty="0" err="1"/>
              <a:t>be</a:t>
            </a:r>
            <a:r>
              <a:rPr lang="cs-CZ" sz="4000" dirty="0"/>
              <a:t> </a:t>
            </a:r>
            <a:r>
              <a:rPr lang="cs-CZ" sz="4000" dirty="0" err="1"/>
              <a:t>used</a:t>
            </a:r>
            <a:r>
              <a:rPr lang="en-US" sz="4000" dirty="0"/>
              <a:t>.</a:t>
            </a:r>
            <a:endParaRPr lang="cs-CZ" sz="4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AAE66D-26F4-45E4-8240-35BFB0E6D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124" y="574675"/>
            <a:ext cx="2976101" cy="28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667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437</Words>
  <Application>Microsoft Office PowerPoint</Application>
  <PresentationFormat>Širokoúhlá obrazovka</PresentationFormat>
  <Paragraphs>58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School system in the Czech Republic</vt:lpstr>
      <vt:lpstr>Forms of education in the Czech Republic</vt:lpstr>
      <vt:lpstr>Kindergarten</vt:lpstr>
      <vt:lpstr>Prezentace aplikace PowerPoint</vt:lpstr>
      <vt:lpstr>Primary education</vt:lpstr>
      <vt:lpstr>Prezentace aplikace PowerPoint</vt:lpstr>
      <vt:lpstr>Prezentace aplikace PowerPoint</vt:lpstr>
      <vt:lpstr>Education after primary school</vt:lpstr>
      <vt:lpstr>Prezentace aplikace PowerPoint</vt:lpstr>
      <vt:lpstr>Prezentace aplikace PowerPoint</vt:lpstr>
      <vt:lpstr>Higher vocational schools</vt:lpstr>
      <vt:lpstr>Prezentace aplikace PowerPoint</vt:lpstr>
      <vt:lpstr>Universities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Zdeňka Parchanská</dc:creator>
  <cp:lastModifiedBy>PC ERASMUS</cp:lastModifiedBy>
  <cp:revision>6</cp:revision>
  <dcterms:created xsi:type="dcterms:W3CDTF">2021-09-17T22:00:48Z</dcterms:created>
  <dcterms:modified xsi:type="dcterms:W3CDTF">2021-09-20T05:45:06Z</dcterms:modified>
</cp:coreProperties>
</file>